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8" r:id="rId3"/>
    <p:sldId id="268" r:id="rId4"/>
    <p:sldId id="269" r:id="rId5"/>
    <p:sldId id="270" r:id="rId6"/>
    <p:sldId id="262" r:id="rId7"/>
    <p:sldId id="261" r:id="rId8"/>
    <p:sldId id="260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3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F8D3B-5A06-48BE-A9C0-3CEFEF8EC67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CDB64-20B2-449E-BF09-0A7786F2B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DB64-20B2-449E-BF09-0A7786F2BA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4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Adult, Dislocated Worker and Youth formula programs,</a:t>
            </a:r>
            <a:r>
              <a:rPr lang="en-US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the Adult Education,</a:t>
            </a:r>
            <a:r>
              <a:rPr lang="en-US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the Wagner-</a:t>
            </a:r>
            <a:r>
              <a:rPr lang="en-US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Peyser</a:t>
            </a:r>
            <a:r>
              <a:rPr lang="en-US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the Vocational Rehabilitation.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DB64-20B2-449E-BF09-0A7786F2BA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35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DB64-20B2-449E-BF09-0A7786F2BA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3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DB64-20B2-449E-BF09-0A7786F2BA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9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CBEBF46-6710-4E0A-97FC-6BA1FAD1D3B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5D9E84-6A7C-4328-B552-9C736E22FE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holden@frederickcountymd.gov" TargetMode="External"/><Relationship Id="rId2" Type="http://schemas.openxmlformats.org/officeDocument/2006/relationships/hyperlink" Target="mailto:barbara.martin@marylan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oa.workforce3one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3352799"/>
            <a:ext cx="8458200" cy="1066801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+mn-lt"/>
                <a:ea typeface="Batang" panose="02030600000101010101" pitchFamily="18" charset="-127"/>
                <a:cs typeface="Arial" panose="020B0604020202020204" pitchFamily="34" charset="0"/>
              </a:rPr>
              <a:t>A </a:t>
            </a:r>
            <a:r>
              <a:rPr lang="en-US" sz="3600" dirty="0">
                <a:latin typeface="+mn-lt"/>
                <a:ea typeface="Batang" panose="02030600000101010101" pitchFamily="18" charset="-127"/>
                <a:cs typeface="Arial" panose="020B0604020202020204" pitchFamily="34" charset="0"/>
              </a:rPr>
              <a:t>DLLR WIOA Transition Workgroup</a:t>
            </a:r>
            <a:r>
              <a:rPr lang="en-US" sz="3600" dirty="0" smtClean="0">
                <a:latin typeface="+mn-lt"/>
                <a:cs typeface="Arial" panose="020B0604020202020204" pitchFamily="34" charset="0"/>
              </a:rPr>
              <a:t>:</a:t>
            </a:r>
            <a:br>
              <a:rPr lang="en-US" sz="3600" dirty="0" smtClean="0">
                <a:latin typeface="+mn-lt"/>
                <a:cs typeface="Arial" panose="020B0604020202020204" pitchFamily="34" charset="0"/>
              </a:rPr>
            </a:br>
            <a:r>
              <a:rPr lang="en-US" sz="36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3600" dirty="0">
                <a:latin typeface="+mn-lt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Job Center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Partnerships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4953000" cy="108053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April 21, 2015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>
                <a:latin typeface="MV Boli" panose="02000500030200090000" pitchFamily="2" charset="0"/>
                <a:cs typeface="MV Boli" panose="02000500030200090000" pitchFamily="2" charset="0"/>
              </a:rPr>
              <a:t>Think</a:t>
            </a:r>
            <a:r>
              <a:rPr lang="en-US" sz="8800" dirty="0" smtClean="0">
                <a:latin typeface="MV Boli" panose="02000500030200090000" pitchFamily="2" charset="0"/>
                <a:cs typeface="MV Boli" panose="02000500030200090000" pitchFamily="2" charset="0"/>
              </a:rPr>
              <a:t> Big!</a:t>
            </a:r>
            <a:endParaRPr lang="en-US" sz="8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2296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/>
              <a:t>B</a:t>
            </a:r>
            <a:r>
              <a:rPr lang="en-US" sz="2000" dirty="0" smtClean="0"/>
              <a:t>arbara Martin:  </a:t>
            </a:r>
            <a:r>
              <a:rPr lang="en-US" sz="2000" dirty="0" smtClean="0">
                <a:hlinkClick r:id="rId2"/>
              </a:rPr>
              <a:t>barbara.martin@maryland.gov</a:t>
            </a:r>
            <a:r>
              <a:rPr lang="en-US" sz="2000" dirty="0" smtClean="0"/>
              <a:t>  410-767-2825</a:t>
            </a:r>
          </a:p>
          <a:p>
            <a:r>
              <a:rPr lang="en-US" sz="2000" dirty="0" smtClean="0"/>
              <a:t>Laurie Holden:  </a:t>
            </a:r>
            <a:r>
              <a:rPr lang="en-US" sz="2000" dirty="0" smtClean="0">
                <a:hlinkClick r:id="rId3"/>
              </a:rPr>
              <a:t>lholden@frederickcountymd.gov</a:t>
            </a:r>
            <a:r>
              <a:rPr lang="en-US" sz="2000" dirty="0" smtClean="0"/>
              <a:t>  301-600-2741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157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emphasizes coordination and collaboration to ensure a streamlined and coordinated service delivery system for all job-seekers, including those with disabilities and barriers to employment, and for employers.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1534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anose="02030600000101010101" pitchFamily="18" charset="-127"/>
                <a:cs typeface="Arial" panose="020B0604020202020204" pitchFamily="34" charset="0"/>
              </a:rPr>
              <a:t>Key Components of WIOA</a:t>
            </a:r>
          </a:p>
          <a:p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Aligns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Goals and Increases Accountability and Information for Job Seekers and the Public</a:t>
            </a:r>
            <a:r>
              <a:rPr lang="en-US" sz="2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aligns the performance indicators for core programs, and adds new ones related to services to employers and postsecondary credential attainment. </a:t>
            </a:r>
          </a:p>
          <a:p>
            <a:r>
              <a:rPr lang="en-U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Fosters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Regional Collaboration to Meet the Needs of Regional Economies</a:t>
            </a:r>
            <a:r>
              <a:rPr lang="en-US" sz="2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requires states to identify economic regions within their state, and local areas are to coordinate planning and service delivery on a regional basis. </a:t>
            </a:r>
            <a:endParaRPr lang="en-US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</a:t>
            </a:r>
            <a:r>
              <a:rPr lang="en-US" sz="11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9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6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 smtClean="0">
              <a:solidFill>
                <a:schemeClr val="tx2"/>
              </a:solidFill>
            </a:endParaRP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Targets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Workforce Services to Better Serve Job Seekers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WIOA promotes the use of career pathways and sector partnerships to increase employment in in-demand industries and occupations. </a:t>
            </a:r>
          </a:p>
          <a:p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Strengthens the Governing Bodies that Establish State, Regional and Local Workforce Investment Priorities</a:t>
            </a:r>
            <a:r>
              <a:rPr lang="en-U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WIOA streamlines membership of business-led, state and local workforce development boards </a:t>
            </a:r>
          </a:p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</a:t>
            </a:r>
            <a:r>
              <a:rPr lang="en-US" sz="11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15040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Supports Access to Services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To make services easier to access, the WIOA requires co-location of the Wagner-</a:t>
            </a:r>
            <a:r>
              <a:rPr lang="en-US" sz="2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Peyser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Employment Service in AJCs and adds the Temporary Assistance for Needy Families program as a mandatory partner (at Governor’s Discretion) </a:t>
            </a:r>
            <a:endParaRPr lang="en-US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 Services to Individuals with Disabilities  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increases individuals with disabilities access to high-quality workforce services to prepare them for competitive integrated employment </a:t>
            </a:r>
          </a:p>
          <a:p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4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Committees of the AJC Operations and Partnerships DLLR Workgroup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53933"/>
              </p:ext>
            </p:extLst>
          </p:nvPr>
        </p:nvGraphicFramePr>
        <p:xfrm>
          <a:off x="381000" y="1905001"/>
          <a:ext cx="8153400" cy="4267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3400"/>
              </a:tblGrid>
              <a:tr h="4267199">
                <a:tc>
                  <a:txBody>
                    <a:bodyPr/>
                    <a:lstStyle/>
                    <a:p>
                      <a:pPr marL="457200" marR="0" lvl="0" indent="-45720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Engaging partners and improving </a:t>
                      </a:r>
                      <a:r>
                        <a:rPr lang="en-US" sz="2400" dirty="0" err="1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within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AJCs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better serve Unemployment Insurance claimants and hardest to serve customers.</a:t>
                      </a:r>
                    </a:p>
                    <a:p>
                      <a:pPr marL="457200" marR="0" lvl="0" indent="-45720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Improving the use of technology in the AJCs</a:t>
                      </a:r>
                    </a:p>
                    <a:p>
                      <a:pPr marL="457200" marR="0" lvl="0" indent="-45720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of Memorandums of Understanding (MOU) and Resource Sharing Agreements (RSA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including sharing 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infrastructure expenses as outlined in WIOA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  <a:defRPr/>
                      </a:pPr>
                      <a:r>
                        <a:rPr lang="en-US" sz="24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Staff training needs/opportunities during the transition to WIOA, including relevant board member information</a:t>
                      </a:r>
                    </a:p>
                    <a:p>
                      <a:pPr marL="457200" marR="0" lvl="0" indent="-457200" algn="l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Maryland Training 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14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committee breakouts, discuss this question: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b="1" dirty="0"/>
          </a:p>
          <a:p>
            <a:pPr marL="109728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“the IDEAL STATE?” </a:t>
            </a:r>
          </a:p>
          <a:p>
            <a:pPr marL="109728" indent="0" algn="ctr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other words, what aspects or issues should be addressed in your committee that will best serve our jobseekers and businesses?</a:t>
            </a:r>
          </a:p>
        </p:txBody>
      </p:sp>
    </p:spTree>
    <p:extLst>
      <p:ext uri="{BB962C8B-B14F-4D97-AF65-F5344CB8AC3E}">
        <p14:creationId xmlns:p14="http://schemas.microsoft.com/office/powerpoint/2010/main" val="36912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Labor WIOA Resource Page </a:t>
            </a:r>
            <a:r>
              <a:rPr lang="en-US" sz="2400" dirty="0" smtClean="0">
                <a:solidFill>
                  <a:srgbClr val="1243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http://www.doleta.gov/WIOA/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Department of Education Rehabilitation Services Administration WIOA Resource Page </a:t>
            </a:r>
            <a:r>
              <a:rPr lang="en-US" sz="2400" dirty="0" smtClean="0">
                <a:solidFill>
                  <a:srgbClr val="1243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http://www2.ed.gov/about/offices/list/osers/rsa/wioa-reauthorization.html </a:t>
            </a:r>
          </a:p>
          <a:p>
            <a:endParaRPr lang="en-US" sz="2400" dirty="0" smtClean="0">
              <a:solidFill>
                <a:srgbClr val="1243D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Maryland DLLR Resource Page</a:t>
            </a:r>
          </a:p>
          <a:p>
            <a:r>
              <a:rPr lang="en-US" sz="2400" dirty="0" smtClean="0">
                <a:solidFill>
                  <a:srgbClr val="1243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http://www.dllr.maryland.gov/employment/wioa.shtml</a:t>
            </a:r>
          </a:p>
          <a:p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Workforce3One.org </a:t>
            </a:r>
            <a:r>
              <a:rPr lang="en-US" sz="24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https://wioa.workforce3one.org/</a:t>
            </a:r>
            <a:endParaRPr lang="en-US" sz="24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33400"/>
            <a:ext cx="645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RESOURCES</a:t>
            </a:r>
            <a:endParaRPr lang="en-US" sz="4000" b="1" dirty="0">
              <a:solidFill>
                <a:schemeClr val="tx2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6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Next Steps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295400"/>
            <a:ext cx="7848600" cy="48006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afternoon, draft the committee’s Ideal State.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the next 4 weeks, review the relevant portions of the NPRMs (“</a:t>
            </a:r>
            <a:r>
              <a:rPr lang="en-US" sz="9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and develop recommendations and steps needed to move Maryland toward that state.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draft recommendations by May 21</a:t>
            </a:r>
            <a:r>
              <a:rPr lang="en-US" sz="9600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sz="9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Reconvene as the workgroup on June 2</a:t>
            </a:r>
            <a:r>
              <a:rPr lang="en-US" sz="9600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Each committee will share their report &amp; gather feedback.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AJC Workgroup will submit its report through DLLR.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9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plans are advanced and finalized, you as individuals, committees or the workgroup, may be asked to serve as subject experts.</a:t>
            </a:r>
          </a:p>
          <a:p>
            <a:pPr algn="l">
              <a:lnSpc>
                <a:spcPct val="170000"/>
              </a:lnSpc>
              <a:spcBef>
                <a:spcPts val="600"/>
              </a:spcBef>
            </a:pP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538</Words>
  <Application>Microsoft Office PowerPoint</Application>
  <PresentationFormat>On-screen Show (4:3)</PresentationFormat>
  <Paragraphs>61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            A DLLR WIOA Transition Workgroup:  American Job Center  Operations and Partnerships   </vt:lpstr>
      <vt:lpstr>PowerPoint Presentation</vt:lpstr>
      <vt:lpstr>PowerPoint Presentation</vt:lpstr>
      <vt:lpstr>PowerPoint Presentation</vt:lpstr>
      <vt:lpstr>PowerPoint Presentation</vt:lpstr>
      <vt:lpstr>Committees of the AJC Operations and Partnerships DLLR Workgroup</vt:lpstr>
      <vt:lpstr>During the committee breakouts, discuss this question:</vt:lpstr>
      <vt:lpstr>PowerPoint Presentation</vt:lpstr>
      <vt:lpstr>Next Steps</vt:lpstr>
      <vt:lpstr>Think Big!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R. Martin</dc:creator>
  <cp:lastModifiedBy>Susan Kaliush</cp:lastModifiedBy>
  <cp:revision>20</cp:revision>
  <dcterms:created xsi:type="dcterms:W3CDTF">2015-04-18T14:07:26Z</dcterms:created>
  <dcterms:modified xsi:type="dcterms:W3CDTF">2015-05-15T17:07:14Z</dcterms:modified>
</cp:coreProperties>
</file>